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413" r:id="rId2"/>
    <p:sldId id="454" r:id="rId3"/>
    <p:sldId id="435" r:id="rId4"/>
    <p:sldId id="453" r:id="rId5"/>
    <p:sldId id="436" r:id="rId6"/>
    <p:sldId id="445" r:id="rId7"/>
    <p:sldId id="437" r:id="rId8"/>
    <p:sldId id="438" r:id="rId9"/>
    <p:sldId id="414" r:id="rId10"/>
    <p:sldId id="417" r:id="rId11"/>
    <p:sldId id="418" r:id="rId12"/>
    <p:sldId id="446" r:id="rId13"/>
    <p:sldId id="420" r:id="rId14"/>
    <p:sldId id="451" r:id="rId15"/>
    <p:sldId id="421" r:id="rId16"/>
    <p:sldId id="422" r:id="rId17"/>
    <p:sldId id="447" r:id="rId18"/>
    <p:sldId id="449" r:id="rId19"/>
    <p:sldId id="424" r:id="rId20"/>
    <p:sldId id="425" r:id="rId21"/>
    <p:sldId id="426" r:id="rId22"/>
    <p:sldId id="431" r:id="rId23"/>
    <p:sldId id="432" r:id="rId24"/>
    <p:sldId id="434" r:id="rId25"/>
    <p:sldId id="448" r:id="rId26"/>
    <p:sldId id="439" r:id="rId27"/>
    <p:sldId id="452" r:id="rId28"/>
    <p:sldId id="450" r:id="rId29"/>
    <p:sldId id="416" r:id="rId30"/>
    <p:sldId id="429" r:id="rId31"/>
    <p:sldId id="441" r:id="rId32"/>
    <p:sldId id="442" r:id="rId33"/>
    <p:sldId id="443" r:id="rId34"/>
    <p:sldId id="444" r:id="rId35"/>
    <p:sldId id="430" r:id="rId36"/>
    <p:sldId id="42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51"/>
    <p:restoredTop sz="77239"/>
  </p:normalViewPr>
  <p:slideViewPr>
    <p:cSldViewPr snapToGrid="0" snapToObjects="1">
      <p:cViewPr varScale="1">
        <p:scale>
          <a:sx n="69" d="100"/>
          <a:sy n="69" d="100"/>
        </p:scale>
        <p:origin x="11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tiff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AE6DA3-2718-D644-ADEF-D917850323F6}" type="datetimeFigureOut">
              <a:rPr lang="en-US" smtClean="0"/>
              <a:t>2/5/19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303257-A288-2D45-9F4E-7ECBB5C47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495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start with </a:t>
            </a:r>
            <a:r>
              <a:rPr lang="en-US" dirty="0" err="1"/>
              <a:t>VueJS</a:t>
            </a:r>
            <a:r>
              <a:rPr lang="en-US" dirty="0"/>
              <a:t>, we need to </a:t>
            </a:r>
            <a:r>
              <a:rPr lang="en-US" b="1" dirty="0"/>
              <a:t>create the instance of </a:t>
            </a:r>
            <a:r>
              <a:rPr lang="en-US" b="1" dirty="0" err="1"/>
              <a:t>Vue</a:t>
            </a:r>
            <a:r>
              <a:rPr lang="en-US" dirty="0"/>
              <a:t>, which is called the </a:t>
            </a:r>
            <a:r>
              <a:rPr lang="en-US" b="1" dirty="0"/>
              <a:t>root </a:t>
            </a:r>
            <a:r>
              <a:rPr lang="en-US" b="1" dirty="0" err="1"/>
              <a:t>Vue</a:t>
            </a:r>
            <a:r>
              <a:rPr lang="en-US" b="1" dirty="0"/>
              <a:t> Instance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040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are going to use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prop in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handleClick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arrow function.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props.changeColor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function from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ParentComponent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We are going to pass it the value of the clicked button.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/front-end-weekly/tutorial-react-two-way-data-binding-2018-b935cb200964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865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7224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961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324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container component.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tesla-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battery.component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Provides data and actions to child/presentational components.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COMPUTED vs METHODS: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the difference is that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computed properties are cached based on their dependencies.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 computed property will only re-evaluate when some of its dependencies have changed. This means as long as </a:t>
            </a:r>
            <a:r>
              <a:rPr lang="en-US" dirty="0"/>
              <a:t>message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has not changed, multiple access to the </a:t>
            </a:r>
            <a:r>
              <a:rPr lang="en-US" dirty="0" err="1"/>
              <a:t>reversedMessage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computed property will immediately return the previously computed result without having to run the function again.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252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6036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Here, the </a:t>
            </a:r>
            <a:r>
              <a:rPr lang="en-US" dirty="0"/>
              <a:t>v-if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directive would remove/insert the </a:t>
            </a:r>
            <a:r>
              <a:rPr lang="en-US" dirty="0"/>
              <a:t>&lt;p&gt;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element based on the truthiness of the value of the expression </a:t>
            </a:r>
            <a:r>
              <a:rPr lang="en-US" dirty="0"/>
              <a:t>greeting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946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container component.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tesla-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battery.component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Provides data and actions to child/presentational components.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COMPUTED vs METHODS: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However, the difference is that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computed properties are cached based on their dependencies.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 computed property will only re-evaluate when some of its dependencies have changed. This means as long as </a:t>
            </a:r>
            <a:r>
              <a:rPr lang="en-US" dirty="0"/>
              <a:t>message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has not changed, multiple access to the </a:t>
            </a:r>
            <a:r>
              <a:rPr lang="en-US" dirty="0" err="1"/>
              <a:t>reversedMessage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computed property will immediately return the previously computed result without having to run the function again.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414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5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create a color state in the constructor, this state can be changed with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function.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function is going to be passed to the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ChildComponent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a prop also named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changeColor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(or whatever you like).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558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DFE72-D365-6E46-BCB5-9E8D2B378B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A63FD0-4F71-DF49-90B3-7081B890F1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C026C-B79A-F14E-9A8C-B186D3962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32B64-09AF-6349-9520-0631476AB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A441B-EC67-F541-96A3-EDD3C20C9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42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24FF1-F8EA-1C4F-9DB8-5C9CDF0F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570DA7-8F9B-BA4A-ABCA-07E68496FA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3EF66-EC1C-B74E-AC28-4BAD18B99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BD998-4E0E-3448-AC89-B889F35D6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FD3C8-9D89-294E-AD64-9EB0B623A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67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9ED66D-9D49-0147-A9CB-45D1D8C2A8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D33CC7-E7EA-D04D-940D-3BE096279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C35D4-2898-6E4F-8A72-4E1672D1A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9A7C8-C3F6-C94D-B47D-765E05D11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C8177-6178-5E4A-ABC1-59D449D5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11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892969" y="178594"/>
            <a:ext cx="10406062" cy="15180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6072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3214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8218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64291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80364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96437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12510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28582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892969" y="1821656"/>
            <a:ext cx="10406062" cy="44201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12528" marR="0" lvl="0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25056" marR="0" lvl="1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37584" marR="0" lvl="2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250112" marR="0" lvl="3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562640" marR="0" lvl="4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875168" marR="0" lvl="5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187696" marR="0" lvl="6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500224" marR="0" lvl="7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812752" marR="0" lvl="8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5917310" y="6509742"/>
            <a:ext cx="345473" cy="26789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fld id="{00000000-1234-1234-1234-123412341234}" type="slidenum">
              <a:rPr lang="en-US" sz="1266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pPr algn="ctr">
                <a:buClr>
                  <a:srgbClr val="FFFFFF"/>
                </a:buClr>
                <a:buSzPct val="25000"/>
              </a:pPr>
              <a:t>‹#›</a:t>
            </a:fld>
            <a:endParaRPr lang="en-US" sz="1266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02730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312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A5024-AFB1-BA46-B40B-7BE670A63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1E7CD-631D-F146-B5BC-193E476F0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DE9C0-66CA-7E43-B5F4-8CD6FA5A0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9628D-8058-8743-BA1F-38170664C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018A5-8104-EB45-8E8F-AA075DE26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47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58BA5-3A69-7F46-89DB-0334973D8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0793B-337E-AF40-A9CD-B77B86A245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BF1D3C-3AA3-7B4A-89EC-E08B7239F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AE556-2E23-E345-9A3B-96B06379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17ED02-B72A-8541-9DD6-EC16EAA32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4D508-17F5-5E48-B27A-7DCE70CAA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82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FB11B-55DB-5444-A70D-8375F421F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E53A2-A920-EB4B-A5F7-53FB752B3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0FF5D4-2C66-C148-820F-4133BDABD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3DCECF-F328-D549-9158-231C04B8A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9B6BC0-250D-FF4F-B293-1D6603A3CF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4AF2C5-EFE6-9947-A293-69DE13F83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116351-B552-9448-AEDF-153C023BA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1B8C53-DEBB-D640-B4C4-88798446E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95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88FD4-4540-F54D-A017-65549C7B5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AC480D-C362-CA4D-83C6-B6F50E70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123786-3E38-CB42-98B2-88AB7CE74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99FC5D-C8A7-DC4A-97B7-988A267CB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2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18440F-49C4-7C48-BF4E-B7434FAB8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E36214-8489-234A-A73C-762FF0A64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CF25E-2F83-2746-B73B-909661E3B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23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08F0A-F383-B34D-8737-54E32D6CB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2C9E2-6ED7-1D42-9375-B228368F1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BC171D-1058-B546-AE61-CE4BF54CB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90F53C-FDA9-5E4E-B2D8-A11A5E456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9DBECB-FA67-0F4E-A51F-FAEA41269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D8ACF-E13A-1A45-A111-0AF9DB7A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04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6934F-5E02-5947-9C5A-5B9F6FE8B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95DBCB-99A5-D346-B279-B45CFD4222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0D59C-A7E3-7145-B26F-54BB6D375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D01AFD-1EE7-E34B-8D02-5D2C89F8F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26A46-DBDC-A941-BF14-DCF73606D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AA62FC-EC80-2B4C-80DB-F47442DB4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999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0E10F0-7BBD-134A-B4C6-8F564B4EC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C38F43-00E3-FD45-BF76-92E827F17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70261-6516-454A-9065-87DA42167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EE2E8-78B3-3240-BD28-418FE0C7D6E7}" type="datetimeFigureOut">
              <a:rPr lang="en-US" smtClean="0"/>
              <a:t>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321D0-16FD-E249-A785-E7D338DD8B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61A0F-ADC8-4448-857D-1E5000BD79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66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FD8292-CABC-1140-8ACC-CD67F9788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575" y="1307152"/>
            <a:ext cx="9473390" cy="379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784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2193726" y="178594"/>
            <a:ext cx="7804477" cy="1518117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Syntax ReactJS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41945" y="1696711"/>
            <a:ext cx="8685105" cy="4420195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1406" dirty="0"/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class</a:t>
            </a:r>
            <a:r>
              <a:rPr lang="en-US" sz="1969" dirty="0"/>
              <a:t> </a:t>
            </a:r>
            <a:r>
              <a:rPr lang="en-US" sz="2531" b="1" i="1" dirty="0">
                <a:solidFill>
                  <a:srgbClr val="00B0F0"/>
                </a:solidFill>
              </a:rPr>
              <a:t>W</a:t>
            </a:r>
            <a:r>
              <a:rPr lang="en-US" sz="1969" i="1" dirty="0">
                <a:solidFill>
                  <a:srgbClr val="00B0F0"/>
                </a:solidFill>
              </a:rPr>
              <a:t>elcome</a:t>
            </a:r>
            <a:r>
              <a:rPr lang="en-US" sz="1969" dirty="0"/>
              <a:t> </a:t>
            </a:r>
            <a:r>
              <a:rPr lang="en-US" sz="1969" dirty="0">
                <a:solidFill>
                  <a:srgbClr val="FFC000"/>
                </a:solidFill>
              </a:rPr>
              <a:t>extends</a:t>
            </a:r>
            <a:r>
              <a:rPr lang="en-US" sz="1969" dirty="0"/>
              <a:t> </a:t>
            </a:r>
            <a:r>
              <a:rPr lang="en-US" sz="1969" dirty="0" err="1">
                <a:solidFill>
                  <a:schemeClr val="tx1"/>
                </a:solidFill>
              </a:rPr>
              <a:t>React.Component</a:t>
            </a:r>
            <a:r>
              <a:rPr lang="en-US" sz="1969" dirty="0">
                <a:solidFill>
                  <a:schemeClr val="tx1"/>
                </a:solidFill>
              </a:rPr>
              <a:t>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	</a:t>
            </a:r>
            <a:r>
              <a:rPr lang="en-US" sz="1969" dirty="0">
                <a:solidFill>
                  <a:srgbClr val="FFC000"/>
                </a:solidFill>
              </a:rPr>
              <a:t>render( ) </a:t>
            </a:r>
            <a:r>
              <a:rPr lang="en-US" sz="1969" dirty="0">
                <a:solidFill>
                  <a:schemeClr val="tx1"/>
                </a:solidFill>
              </a:rPr>
              <a:t>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	}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}</a:t>
            </a:r>
          </a:p>
          <a:p>
            <a:pPr marL="127244" indent="0">
              <a:spcBef>
                <a:spcPts val="0"/>
              </a:spcBef>
              <a:buNone/>
            </a:pPr>
            <a:endParaRPr lang="en-US" sz="1969" dirty="0"/>
          </a:p>
          <a:p>
            <a:pPr>
              <a:spcBef>
                <a:spcPts val="0"/>
              </a:spcBef>
              <a:buNone/>
            </a:pPr>
            <a:endParaRPr lang="en-US" sz="1406" dirty="0"/>
          </a:p>
          <a:p>
            <a:pPr>
              <a:spcBef>
                <a:spcPts val="0"/>
              </a:spcBef>
              <a:buNone/>
            </a:pPr>
            <a:r>
              <a:rPr lang="en-US" sz="1406" i="1" dirty="0">
                <a:solidFill>
                  <a:schemeClr val="tx1"/>
                </a:solidFill>
              </a:rPr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1687" i="1" dirty="0"/>
              <a:t>	</a:t>
            </a:r>
            <a:r>
              <a:rPr lang="en-US" sz="1969" i="1" dirty="0">
                <a:solidFill>
                  <a:srgbClr val="00B0F0"/>
                </a:solidFill>
              </a:rPr>
              <a:t>&lt;</a:t>
            </a:r>
            <a:r>
              <a:rPr lang="en-US" sz="2250" b="1" i="1" dirty="0">
                <a:solidFill>
                  <a:srgbClr val="00B0F0"/>
                </a:solidFill>
              </a:rPr>
              <a:t>W</a:t>
            </a:r>
            <a:r>
              <a:rPr lang="en-US" sz="1969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1687" i="1" dirty="0">
              <a:solidFill>
                <a:srgbClr val="92D050"/>
              </a:solidFill>
            </a:endParaRPr>
          </a:p>
          <a:p>
            <a:pPr algn="ctr">
              <a:spcBef>
                <a:spcPts val="0"/>
              </a:spcBef>
              <a:buNone/>
            </a:pPr>
            <a:endParaRPr lang="en-US" sz="140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3BBC3B-5512-7C4F-AB64-B48FFBD5D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336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2193726" y="178594"/>
            <a:ext cx="7804477" cy="1518117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41945" y="1696711"/>
            <a:ext cx="10450055" cy="4420195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1406" dirty="0"/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class</a:t>
            </a:r>
            <a:r>
              <a:rPr lang="en-US" sz="1969" dirty="0"/>
              <a:t> </a:t>
            </a:r>
            <a:r>
              <a:rPr lang="en-US" sz="2531" b="1" i="1" dirty="0">
                <a:solidFill>
                  <a:srgbClr val="00B0F0"/>
                </a:solidFill>
              </a:rPr>
              <a:t>W</a:t>
            </a:r>
            <a:r>
              <a:rPr lang="en-US" sz="1969" i="1" dirty="0">
                <a:solidFill>
                  <a:srgbClr val="00B0F0"/>
                </a:solidFill>
              </a:rPr>
              <a:t>elcome</a:t>
            </a:r>
            <a:r>
              <a:rPr lang="en-US" sz="1969" dirty="0"/>
              <a:t> </a:t>
            </a:r>
            <a:r>
              <a:rPr lang="en-US" sz="1969" dirty="0">
                <a:solidFill>
                  <a:srgbClr val="FFC000"/>
                </a:solidFill>
              </a:rPr>
              <a:t>extends</a:t>
            </a:r>
            <a:r>
              <a:rPr lang="en-US" sz="1969" dirty="0"/>
              <a:t> </a:t>
            </a:r>
            <a:r>
              <a:rPr lang="en-US" sz="1969" dirty="0" err="1">
                <a:solidFill>
                  <a:schemeClr val="tx1"/>
                </a:solidFill>
              </a:rPr>
              <a:t>React.Component</a:t>
            </a:r>
            <a:r>
              <a:rPr lang="en-US" sz="1969" dirty="0">
                <a:solidFill>
                  <a:schemeClr val="tx1"/>
                </a:solidFill>
              </a:rPr>
              <a:t>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	</a:t>
            </a:r>
            <a:r>
              <a:rPr lang="en-US" sz="1969" dirty="0">
                <a:solidFill>
                  <a:srgbClr val="FFC000"/>
                </a:solidFill>
              </a:rPr>
              <a:t>render( ) </a:t>
            </a:r>
            <a:r>
              <a:rPr lang="en-US" sz="1969" dirty="0">
                <a:solidFill>
                  <a:schemeClr val="tx1"/>
                </a:solidFill>
              </a:rPr>
              <a:t>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2000" dirty="0">
                <a:solidFill>
                  <a:srgbClr val="00B0F0"/>
                </a:solidFill>
              </a:rPr>
              <a:t>		return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tx1"/>
                </a:solidFill>
              </a:rPr>
              <a:t>&lt;div&gt;Hello </a:t>
            </a:r>
            <a:r>
              <a:rPr lang="en-US" sz="2400" b="1" dirty="0">
                <a:solidFill>
                  <a:srgbClr val="00B0F0"/>
                </a:solidFill>
              </a:rPr>
              <a:t>{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  <a:highlight>
                  <a:srgbClr val="FFFF00"/>
                </a:highlight>
              </a:rPr>
              <a:t>this.props.firstname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b="1" dirty="0">
                <a:solidFill>
                  <a:srgbClr val="00B0F0"/>
                </a:solidFill>
              </a:rPr>
              <a:t>}</a:t>
            </a:r>
            <a:r>
              <a:rPr lang="en-US" sz="2400" dirty="0">
                <a:solidFill>
                  <a:schemeClr val="tx1"/>
                </a:solidFill>
              </a:rPr>
              <a:t> !</a:t>
            </a:r>
            <a:r>
              <a:rPr lang="en-US" sz="2000" dirty="0">
                <a:solidFill>
                  <a:schemeClr val="tx1"/>
                </a:solidFill>
              </a:rPr>
              <a:t>&lt;/div&gt;</a:t>
            </a:r>
            <a:r>
              <a:rPr lang="en-US" sz="2000" dirty="0"/>
              <a:t>; </a:t>
            </a:r>
            <a:r>
              <a:rPr lang="en-US" sz="28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1969" dirty="0">
              <a:solidFill>
                <a:schemeClr val="tx1"/>
              </a:solidFill>
            </a:endParaRP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	}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>
                <a:solidFill>
                  <a:schemeClr val="tx1"/>
                </a:solidFill>
              </a:rPr>
              <a:t>}</a:t>
            </a:r>
          </a:p>
          <a:p>
            <a:pPr marL="127244" indent="0">
              <a:spcBef>
                <a:spcPts val="0"/>
              </a:spcBef>
              <a:buNone/>
            </a:pPr>
            <a:endParaRPr lang="en-US" sz="1969" dirty="0"/>
          </a:p>
          <a:p>
            <a:pPr>
              <a:spcBef>
                <a:spcPts val="0"/>
              </a:spcBef>
              <a:buNone/>
            </a:pPr>
            <a:endParaRPr lang="en-US" sz="1406" dirty="0"/>
          </a:p>
          <a:p>
            <a:pPr>
              <a:spcBef>
                <a:spcPts val="0"/>
              </a:spcBef>
              <a:buNone/>
            </a:pPr>
            <a:r>
              <a:rPr lang="en-US" sz="1406" i="1" dirty="0">
                <a:solidFill>
                  <a:schemeClr val="tx1"/>
                </a:solidFill>
              </a:rPr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1687" i="1" dirty="0"/>
              <a:t>	</a:t>
            </a:r>
            <a:r>
              <a:rPr lang="en-US" sz="2000" i="1" dirty="0">
                <a:solidFill>
                  <a:srgbClr val="00B0F0"/>
                </a:solidFill>
              </a:rPr>
              <a:t> &lt;</a:t>
            </a:r>
            <a:r>
              <a:rPr lang="en-US" sz="2400" b="1" i="1" dirty="0">
                <a:solidFill>
                  <a:srgbClr val="00B0F0"/>
                </a:solidFill>
              </a:rPr>
              <a:t>W</a:t>
            </a:r>
            <a:r>
              <a:rPr lang="en-US" sz="2000" i="1" dirty="0">
                <a:solidFill>
                  <a:srgbClr val="00B0F0"/>
                </a:solidFill>
              </a:rPr>
              <a:t>elcome </a:t>
            </a:r>
            <a:r>
              <a:rPr lang="en-US" sz="2000" i="1" dirty="0" err="1">
                <a:solidFill>
                  <a:srgbClr val="FFFF00"/>
                </a:solidFill>
              </a:rPr>
              <a:t>firstname</a:t>
            </a:r>
            <a:r>
              <a:rPr lang="en-US" sz="2000" i="1" dirty="0">
                <a:solidFill>
                  <a:srgbClr val="00B0F0"/>
                </a:solidFill>
              </a:rPr>
              <a:t>=”React" /&gt;</a:t>
            </a:r>
            <a:endParaRPr lang="en-US" sz="1969" i="1" dirty="0">
              <a:solidFill>
                <a:srgbClr val="00B0F0"/>
              </a:solidFill>
            </a:endParaRPr>
          </a:p>
          <a:p>
            <a:pPr>
              <a:spcBef>
                <a:spcPts val="0"/>
              </a:spcBef>
              <a:buNone/>
            </a:pPr>
            <a:endParaRPr lang="en-US" b="1" i="1" dirty="0"/>
          </a:p>
          <a:p>
            <a:pPr>
              <a:spcBef>
                <a:spcPts val="0"/>
              </a:spcBef>
              <a:buNone/>
            </a:pPr>
            <a:r>
              <a:rPr lang="en-US" b="1" i="1" dirty="0"/>
              <a:t>                    Hello Sarah</a:t>
            </a:r>
            <a:endParaRPr lang="en-US" dirty="0"/>
          </a:p>
          <a:p>
            <a:pPr>
              <a:spcBef>
                <a:spcPts val="0"/>
              </a:spcBef>
              <a:buNone/>
            </a:pPr>
            <a:endParaRPr lang="en-US" sz="1687" i="1" dirty="0">
              <a:solidFill>
                <a:srgbClr val="92D050"/>
              </a:solidFill>
            </a:endParaRPr>
          </a:p>
          <a:p>
            <a:pPr algn="ctr">
              <a:spcBef>
                <a:spcPts val="0"/>
              </a:spcBef>
              <a:buNone/>
            </a:pPr>
            <a:endParaRPr lang="en-US" sz="140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3BBC3B-5512-7C4F-AB64-B48FFBD5D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44A03A0-B0E4-A743-B038-1C0DECAE4F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0629647"/>
              </p:ext>
            </p:extLst>
          </p:nvPr>
        </p:nvGraphicFramePr>
        <p:xfrm>
          <a:off x="1530158" y="8328760"/>
          <a:ext cx="327737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AEEF9C7B-424C-D44F-9F23-8AA845862003}"/>
              </a:ext>
            </a:extLst>
          </p:cNvPr>
          <p:cNvSpPr/>
          <p:nvPr/>
        </p:nvSpPr>
        <p:spPr>
          <a:xfrm>
            <a:off x="3510977" y="5209952"/>
            <a:ext cx="2547348" cy="7017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Hello React !</a:t>
            </a:r>
          </a:p>
        </p:txBody>
      </p:sp>
    </p:spTree>
    <p:extLst>
      <p:ext uri="{BB962C8B-B14F-4D97-AF65-F5344CB8AC3E}">
        <p14:creationId xmlns:p14="http://schemas.microsoft.com/office/powerpoint/2010/main" val="3546535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2b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/>
              <a:t>Syntax Component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38EAF8-CC2F-6441-9A2D-0365BFDE5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09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2193726" y="178594"/>
            <a:ext cx="7804477" cy="1518117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41945" y="1696711"/>
            <a:ext cx="10450055" cy="5021330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1406" dirty="0"/>
          </a:p>
          <a:p>
            <a:pPr marL="127244" indent="0">
              <a:spcBef>
                <a:spcPts val="0"/>
              </a:spcBef>
              <a:buNone/>
            </a:pPr>
            <a:endParaRPr lang="en-US" sz="1969" dirty="0">
              <a:solidFill>
                <a:schemeClr val="tx1"/>
              </a:solidFill>
            </a:endParaRPr>
          </a:p>
          <a:p>
            <a:pPr marL="127244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accent2"/>
                </a:solidFill>
              </a:rPr>
              <a:t>&lt;template&gt;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accent2"/>
                </a:solidFill>
              </a:rPr>
              <a:t>         &lt;div&gt;Hello </a:t>
            </a:r>
            <a:r>
              <a:rPr lang="en-US" sz="1400" b="1" dirty="0">
                <a:solidFill>
                  <a:srgbClr val="00B050"/>
                </a:solidFill>
              </a:rPr>
              <a:t> {{</a:t>
            </a:r>
            <a:r>
              <a:rPr lang="en-US" sz="1400" dirty="0">
                <a:solidFill>
                  <a:schemeClr val="accent2"/>
                </a:solidFill>
              </a:rPr>
              <a:t> </a:t>
            </a:r>
            <a:r>
              <a:rPr lang="en-US" sz="1400" dirty="0" err="1">
                <a:solidFill>
                  <a:srgbClr val="00B050"/>
                </a:solidFill>
              </a:rPr>
              <a:t>firstname</a:t>
            </a:r>
            <a:r>
              <a:rPr lang="en-US" sz="1400" dirty="0">
                <a:solidFill>
                  <a:schemeClr val="accent2"/>
                </a:solidFill>
              </a:rPr>
              <a:t> </a:t>
            </a:r>
            <a:r>
              <a:rPr lang="en-US" sz="1400" b="1" dirty="0">
                <a:solidFill>
                  <a:srgbClr val="00B050"/>
                </a:solidFill>
              </a:rPr>
              <a:t>}}</a:t>
            </a:r>
            <a:r>
              <a:rPr lang="en-US" sz="1400" dirty="0">
                <a:solidFill>
                  <a:schemeClr val="accent2"/>
                </a:solidFill>
              </a:rPr>
              <a:t>&lt;/div&gt;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400" dirty="0">
                <a:solidFill>
                  <a:schemeClr val="accent2"/>
                </a:solidFill>
              </a:rPr>
              <a:t>&lt;/template&gt;</a:t>
            </a:r>
          </a:p>
          <a:p>
            <a:pPr marL="127244" indent="0">
              <a:spcBef>
                <a:spcPts val="0"/>
              </a:spcBef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export default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 		name: ‘</a:t>
            </a:r>
            <a:r>
              <a:rPr lang="en-US" sz="1400" b="1" dirty="0">
                <a:solidFill>
                  <a:srgbClr val="00B050"/>
                </a:solidFill>
              </a:rPr>
              <a:t>welcome</a:t>
            </a:r>
            <a:r>
              <a:rPr lang="en-US" sz="1400" dirty="0">
                <a:solidFill>
                  <a:schemeClr val="tx1"/>
                </a:solidFill>
              </a:rPr>
              <a:t>’,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components: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props: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	</a:t>
            </a:r>
            <a:r>
              <a:rPr lang="en-US" sz="1400" dirty="0" err="1">
                <a:solidFill>
                  <a:srgbClr val="00B050"/>
                </a:solidFill>
              </a:rPr>
              <a:t>firstname</a:t>
            </a:r>
            <a:r>
              <a:rPr lang="en-US" sz="1400" dirty="0">
                <a:solidFill>
                  <a:schemeClr val="tx1"/>
                </a:solidFill>
              </a:rPr>
              <a:t>: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		type: String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		required: true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	}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          	data ( )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methods: {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         }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schemeClr val="tx1"/>
                </a:solidFill>
              </a:rPr>
              <a:t>}</a:t>
            </a:r>
          </a:p>
          <a:p>
            <a:pPr>
              <a:spcBef>
                <a:spcPts val="0"/>
              </a:spcBef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1400" i="1" dirty="0">
                <a:solidFill>
                  <a:schemeClr val="tx1"/>
                </a:solidFill>
              </a:rPr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1400" i="1" dirty="0"/>
              <a:t>	</a:t>
            </a:r>
            <a:r>
              <a:rPr lang="en-US" sz="1600" b="1" i="1" dirty="0">
                <a:solidFill>
                  <a:srgbClr val="00B050"/>
                </a:solidFill>
              </a:rPr>
              <a:t>&lt;welcome</a:t>
            </a:r>
            <a:r>
              <a:rPr lang="en-US" sz="1600" b="1" i="1" dirty="0">
                <a:solidFill>
                  <a:srgbClr val="00B0F0"/>
                </a:solidFill>
              </a:rPr>
              <a:t> </a:t>
            </a:r>
            <a:r>
              <a:rPr lang="en-US" sz="1600" b="1" i="1" dirty="0">
                <a:solidFill>
                  <a:srgbClr val="00B0F0"/>
                </a:solidFill>
                <a:highlight>
                  <a:srgbClr val="FFFF00"/>
                </a:highlight>
              </a:rPr>
              <a:t> </a:t>
            </a:r>
            <a:r>
              <a:rPr lang="en-US" sz="1600" b="1" i="1" dirty="0">
                <a:solidFill>
                  <a:srgbClr val="FF0000"/>
                </a:solidFill>
                <a:highlight>
                  <a:srgbClr val="FFFF00"/>
                </a:highlight>
              </a:rPr>
              <a:t>:</a:t>
            </a:r>
            <a:r>
              <a:rPr lang="en-US" sz="1600" b="1" i="1" dirty="0" err="1">
                <a:solidFill>
                  <a:srgbClr val="00B050"/>
                </a:solidFill>
                <a:highlight>
                  <a:srgbClr val="FFFF00"/>
                </a:highlight>
              </a:rPr>
              <a:t>firstname</a:t>
            </a:r>
            <a:r>
              <a:rPr lang="en-US" sz="1600" b="1" i="1" dirty="0">
                <a:solidFill>
                  <a:srgbClr val="00B050"/>
                </a:solidFill>
                <a:highlight>
                  <a:srgbClr val="FFFF00"/>
                </a:highlight>
              </a:rPr>
              <a:t> </a:t>
            </a:r>
            <a:r>
              <a:rPr lang="en-US" sz="1600" b="1" i="1" dirty="0">
                <a:solidFill>
                  <a:srgbClr val="00B050"/>
                </a:solidFill>
              </a:rPr>
              <a:t>= “</a:t>
            </a:r>
            <a:r>
              <a:rPr lang="en-US" sz="1600" b="1" i="1" dirty="0" err="1">
                <a:solidFill>
                  <a:srgbClr val="00B050"/>
                </a:solidFill>
              </a:rPr>
              <a:t>Vue</a:t>
            </a:r>
            <a:r>
              <a:rPr lang="en-US" sz="1600" b="1" i="1" dirty="0">
                <a:solidFill>
                  <a:srgbClr val="00B050"/>
                </a:solidFill>
              </a:rPr>
              <a:t>”/&gt;</a:t>
            </a:r>
          </a:p>
          <a:p>
            <a:pPr>
              <a:spcBef>
                <a:spcPts val="0"/>
              </a:spcBef>
              <a:buNone/>
            </a:pPr>
            <a:endParaRPr lang="en-US" sz="1400" i="1" dirty="0">
              <a:solidFill>
                <a:srgbClr val="92D050"/>
              </a:solidFill>
            </a:endParaRPr>
          </a:p>
          <a:p>
            <a:pPr algn="ctr">
              <a:spcBef>
                <a:spcPts val="0"/>
              </a:spcBef>
              <a:buNone/>
            </a:pPr>
            <a:endParaRPr lang="en-US" sz="1406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4320F8-D3AC-B444-8CED-023A67BF8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824E9C2-D0AA-8A42-B5A7-6858DE62CE89}"/>
              </a:ext>
            </a:extLst>
          </p:cNvPr>
          <p:cNvSpPr/>
          <p:nvPr/>
        </p:nvSpPr>
        <p:spPr>
          <a:xfrm>
            <a:off x="6272838" y="6156251"/>
            <a:ext cx="2547348" cy="701749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Hello </a:t>
            </a:r>
            <a:r>
              <a:rPr lang="en-US" sz="3600" dirty="0" err="1">
                <a:solidFill>
                  <a:srgbClr val="FFFF00"/>
                </a:solidFill>
              </a:rPr>
              <a:t>Vue</a:t>
            </a:r>
            <a:endParaRPr lang="en-US" sz="36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513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725D6-148A-7045-A4DF-752C6165B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Components are like JavaScript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98243-750B-1F4E-BD6D-6FB82883E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7200" b="1" i="1" dirty="0" err="1">
                <a:solidFill>
                  <a:srgbClr val="00B050"/>
                </a:solidFill>
              </a:rPr>
              <a:t>fn</a:t>
            </a:r>
            <a:r>
              <a:rPr lang="en-US" sz="7200" b="1" i="1" dirty="0">
                <a:solidFill>
                  <a:srgbClr val="00B050"/>
                </a:solidFill>
              </a:rPr>
              <a:t>(d) = V</a:t>
            </a:r>
            <a:endParaRPr lang="en-US" sz="72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45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dirty="0"/>
              <a:t>3a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/>
              <a:t>Syntax ReactJS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84788D-D80E-5844-8791-A98026646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011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AFFA5-5343-0F41-9D5E-505CFB682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ReactJS = pure </a:t>
            </a:r>
            <a:r>
              <a:rPr lang="en-US" b="1" dirty="0" err="1">
                <a:solidFill>
                  <a:srgbClr val="00B0F0"/>
                </a:solidFill>
              </a:rPr>
              <a:t>Javascript</a:t>
            </a:r>
            <a:endParaRPr lang="en-US" b="1" dirty="0">
              <a:solidFill>
                <a:srgbClr val="00B0F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A20C1-4449-EC44-98EB-BA70EE5B7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 algn="ctr">
              <a:buNone/>
            </a:pPr>
            <a:r>
              <a:rPr lang="en-US" dirty="0"/>
              <a:t>classes</a:t>
            </a:r>
          </a:p>
          <a:p>
            <a:pPr marL="0" indent="0" algn="ctr">
              <a:buNone/>
            </a:pPr>
            <a:r>
              <a:rPr lang="en-US" dirty="0"/>
              <a:t>Template literals</a:t>
            </a:r>
          </a:p>
          <a:p>
            <a:pPr marL="0" indent="0" algn="ctr">
              <a:buNone/>
            </a:pPr>
            <a:r>
              <a:rPr lang="en-US" dirty="0"/>
              <a:t>Arrow functions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/>
              <a:t>No Directives available !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403B8E-7FD5-DB44-B33B-16FD3DDA9A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0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24367-436A-3F4B-A52A-03405B8FC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579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ReactJS = pure </a:t>
            </a:r>
            <a:r>
              <a:rPr lang="en-US" b="1" dirty="0" err="1">
                <a:solidFill>
                  <a:srgbClr val="00B0F0"/>
                </a:solidFill>
              </a:rPr>
              <a:t>Javascript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9E7AB-4D32-D34E-AC1D-86D24225C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solidFill>
                  <a:srgbClr val="00B0F0"/>
                </a:solidFill>
              </a:rPr>
              <a:t>render() </a:t>
            </a:r>
            <a:r>
              <a:rPr lang="en-US" dirty="0"/>
              <a:t>{</a:t>
            </a:r>
          </a:p>
          <a:p>
            <a:pPr marL="0" indent="0">
              <a:buNone/>
            </a:pPr>
            <a:r>
              <a:rPr lang="en-US" dirty="0"/>
              <a:t>	 	</a:t>
            </a:r>
            <a:r>
              <a:rPr lang="en-US" dirty="0">
                <a:solidFill>
                  <a:srgbClr val="00B0F0"/>
                </a:solidFill>
              </a:rPr>
              <a:t>return</a:t>
            </a:r>
            <a:r>
              <a:rPr lang="en-US" dirty="0"/>
              <a:t> (&lt;div&gt; </a:t>
            </a:r>
          </a:p>
          <a:p>
            <a:pPr marL="0" indent="0">
              <a:buNone/>
            </a:pPr>
            <a:r>
              <a:rPr lang="en-US" dirty="0"/>
              <a:t>			{</a:t>
            </a:r>
            <a:r>
              <a:rPr lang="en-US" dirty="0" err="1"/>
              <a:t>this.state.people</a:t>
            </a:r>
            <a:r>
              <a:rPr lang="en-US" b="1" dirty="0" err="1">
                <a:solidFill>
                  <a:srgbClr val="00B0F0"/>
                </a:solidFill>
              </a:rPr>
              <a:t>.map</a:t>
            </a:r>
            <a:r>
              <a:rPr lang="en-US" dirty="0"/>
              <a:t>((person, index) </a:t>
            </a:r>
            <a:r>
              <a:rPr lang="en-US" dirty="0">
                <a:solidFill>
                  <a:srgbClr val="00B0F0"/>
                </a:solidFill>
              </a:rPr>
              <a:t>=&gt;</a:t>
            </a:r>
          </a:p>
          <a:p>
            <a:pPr marL="0" indent="0">
              <a:buNone/>
            </a:pPr>
            <a:r>
              <a:rPr lang="en-US" dirty="0"/>
              <a:t> 				( &lt;p&gt;Hello, {</a:t>
            </a:r>
            <a:r>
              <a:rPr lang="en-US" dirty="0" err="1"/>
              <a:t>person.name</a:t>
            </a:r>
            <a:r>
              <a:rPr lang="en-US" dirty="0"/>
              <a:t>}!&lt;/p&gt; </a:t>
            </a:r>
          </a:p>
          <a:p>
            <a:pPr marL="0" indent="0">
              <a:buNone/>
            </a:pPr>
            <a:r>
              <a:rPr lang="en-US" dirty="0"/>
              <a:t>			))} </a:t>
            </a:r>
          </a:p>
          <a:p>
            <a:pPr marL="0" indent="0">
              <a:buNone/>
            </a:pPr>
            <a:r>
              <a:rPr lang="en-US" dirty="0"/>
              <a:t>		&lt;/div&gt;); </a:t>
            </a:r>
          </a:p>
          <a:p>
            <a:pPr marL="0" indent="0">
              <a:buNone/>
            </a:pPr>
            <a:r>
              <a:rPr lang="en-US" dirty="0"/>
              <a:t>	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13DCA0-047B-6642-B027-AE2459440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0C2AC49-F2CA-064C-AE61-08AB72106CF6}"/>
              </a:ext>
            </a:extLst>
          </p:cNvPr>
          <p:cNvSpPr/>
          <p:nvPr/>
        </p:nvSpPr>
        <p:spPr>
          <a:xfrm>
            <a:off x="6272837" y="5617029"/>
            <a:ext cx="2889823" cy="124097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FF00"/>
                </a:solidFill>
              </a:rPr>
              <a:t>Hello, Pieter!</a:t>
            </a:r>
          </a:p>
          <a:p>
            <a:pPr algn="ctr"/>
            <a:r>
              <a:rPr lang="en-US" sz="2400" dirty="0">
                <a:solidFill>
                  <a:srgbClr val="FFFF00"/>
                </a:solidFill>
              </a:rPr>
              <a:t>Hello, Mark!</a:t>
            </a:r>
          </a:p>
          <a:p>
            <a:pPr algn="ctr"/>
            <a:r>
              <a:rPr lang="en-US" sz="2400" dirty="0">
                <a:solidFill>
                  <a:srgbClr val="FFFF00"/>
                </a:solidFill>
              </a:rPr>
              <a:t>Hello, </a:t>
            </a:r>
            <a:r>
              <a:rPr lang="en-US" sz="2400" dirty="0" err="1">
                <a:solidFill>
                  <a:srgbClr val="FFFF00"/>
                </a:solidFill>
              </a:rPr>
              <a:t>Truus</a:t>
            </a:r>
            <a:r>
              <a:rPr lang="en-US" sz="2400" dirty="0">
                <a:solidFill>
                  <a:srgbClr val="FFFF00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821060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3b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/>
              <a:t>Syntax </a:t>
            </a:r>
            <a:r>
              <a:rPr lang="en-US" sz="6600" dirty="0" err="1"/>
              <a:t>Vue.js</a:t>
            </a:r>
            <a:endParaRPr lang="en-US" sz="6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8E9DAD-9B3F-C444-A224-CE9060787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44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16C30-40DC-BB4A-A6BD-0E8E0189B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Directive v-if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D020EC5-E4D9-284D-A840-39E7AAC58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79312" y="2406774"/>
            <a:ext cx="8033375" cy="2117099"/>
          </a:xfrm>
        </p:spPr>
      </p:pic>
    </p:spTree>
    <p:extLst>
      <p:ext uri="{BB962C8B-B14F-4D97-AF65-F5344CB8AC3E}">
        <p14:creationId xmlns:p14="http://schemas.microsoft.com/office/powerpoint/2010/main" val="4168238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3840C-6C26-B442-B179-407DDC6EB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ReactJS</a:t>
            </a:r>
            <a:r>
              <a:rPr lang="en-US" b="1" dirty="0"/>
              <a:t> versus </a:t>
            </a:r>
            <a:r>
              <a:rPr lang="en-US" b="1" dirty="0" err="1">
                <a:solidFill>
                  <a:srgbClr val="00B050"/>
                </a:solidFill>
              </a:rPr>
              <a:t>Vue.js</a:t>
            </a:r>
            <a:endParaRPr lang="en-US" b="1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7729E-3334-0747-BB2A-BDA79294D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/>
              <a:t>Start application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Syntax Component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JavaScript or Directives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How do we mutate data?</a:t>
            </a:r>
          </a:p>
          <a:p>
            <a:pPr algn="ctr"/>
            <a:endParaRPr lang="en-US" b="1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1895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11E13-7AEF-4540-844A-93B96D46F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Directive v-for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2463A58-ACCA-D24F-A3AE-1C388D4C94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2395" y="1406931"/>
            <a:ext cx="4905961" cy="5451069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87F608EA-D008-D54D-81F0-2E41C99AF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5956" y="5101390"/>
            <a:ext cx="2926918" cy="131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1498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0F9B4-15BD-F240-98FB-6AC059148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4a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5C9C3-8C53-4449-BB24-1BC1FDBA9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  <a:p>
            <a:endParaRPr lang="en-US" b="1" dirty="0"/>
          </a:p>
          <a:p>
            <a:pPr marL="0" indent="0" algn="ctr">
              <a:buNone/>
            </a:pPr>
            <a:r>
              <a:rPr lang="en-US" sz="4400" b="1" dirty="0"/>
              <a:t>How do we mutate data?</a:t>
            </a:r>
          </a:p>
          <a:p>
            <a:pPr marL="0" indent="0" algn="ctr">
              <a:buNone/>
            </a:pPr>
            <a:endParaRPr lang="en-US" sz="4400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114628-B23E-5143-8819-C735516B2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69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D6EA1-8636-484A-BB83-643CC6760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Changing State ReactJS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384A3-D4FC-914B-8170-C28B21E58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ctr">
              <a:spcBef>
                <a:spcPts val="0"/>
              </a:spcBef>
              <a:buNone/>
            </a:pPr>
            <a:endParaRPr lang="en-US" b="1" dirty="0"/>
          </a:p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32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32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3200" b="1" i="1" dirty="0"/>
              <a:t>  </a:t>
            </a:r>
            <a:r>
              <a:rPr lang="en-US" sz="3200" b="1" i="1" dirty="0" err="1">
                <a:solidFill>
                  <a:srgbClr val="00B0F0"/>
                </a:solidFill>
              </a:rPr>
              <a:t>this.setState</a:t>
            </a:r>
            <a:r>
              <a:rPr lang="en-US" sz="3200" b="1" i="1" dirty="0">
                <a:solidFill>
                  <a:srgbClr val="00B0F0"/>
                </a:solidFill>
              </a:rPr>
              <a:t>( { </a:t>
            </a:r>
            <a:r>
              <a:rPr lang="mr-IN" sz="3200" b="1" i="1" dirty="0">
                <a:solidFill>
                  <a:srgbClr val="00B0F0"/>
                </a:solidFill>
              </a:rPr>
              <a:t>…</a:t>
            </a:r>
            <a:r>
              <a:rPr lang="nl-NL" sz="3200" b="1" i="1" dirty="0">
                <a:solidFill>
                  <a:srgbClr val="00B0F0"/>
                </a:solidFill>
              </a:rPr>
              <a:t> </a:t>
            </a:r>
            <a:r>
              <a:rPr lang="en-US" sz="32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3200" b="1" i="1" dirty="0">
              <a:solidFill>
                <a:srgbClr val="FFC000"/>
              </a:solidFill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1B166D-C36C-9749-9D0A-25885CF70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738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5349-D69A-8049-87CC-810C3E86C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32870-FB4C-C14E-903E-BC9281FBD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dirty="0"/>
              <a:t>	</a:t>
            </a:r>
            <a:r>
              <a:rPr lang="en-US" sz="3800" dirty="0"/>
              <a:t>class </a:t>
            </a:r>
            <a:r>
              <a:rPr lang="en-US" sz="3800" b="1" i="1" dirty="0" err="1">
                <a:solidFill>
                  <a:srgbClr val="00B0F0"/>
                </a:solidFill>
              </a:rPr>
              <a:t>W</a:t>
            </a:r>
            <a:r>
              <a:rPr lang="en-US" sz="3800" i="1" dirty="0" err="1">
                <a:solidFill>
                  <a:srgbClr val="00B0F0"/>
                </a:solidFill>
              </a:rPr>
              <a:t>elcome</a:t>
            </a:r>
            <a:r>
              <a:rPr lang="en-US" sz="3800" b="1" i="1" dirty="0" err="1">
                <a:solidFill>
                  <a:srgbClr val="00B0F0"/>
                </a:solidFill>
              </a:rPr>
              <a:t>Statefull</a:t>
            </a:r>
            <a:r>
              <a:rPr lang="en-US" sz="3800" b="1" dirty="0"/>
              <a:t> </a:t>
            </a:r>
            <a:r>
              <a:rPr lang="en-US" sz="3800" dirty="0"/>
              <a:t>extends </a:t>
            </a:r>
            <a:r>
              <a:rPr lang="en-US" sz="3800" dirty="0" err="1"/>
              <a:t>React.Component</a:t>
            </a:r>
            <a:r>
              <a:rPr lang="en-US" sz="3800" dirty="0"/>
              <a:t> {</a:t>
            </a:r>
            <a:br>
              <a:rPr lang="en-US" sz="3800" dirty="0"/>
            </a:br>
            <a:br>
              <a:rPr lang="en-US" sz="3800" dirty="0"/>
            </a:br>
            <a:r>
              <a:rPr lang="en-US" sz="3800" dirty="0"/>
              <a:t>		constructor(){</a:t>
            </a:r>
            <a:br>
              <a:rPr lang="en-US" sz="3800" dirty="0"/>
            </a:br>
            <a:r>
              <a:rPr lang="en-US" sz="3800" dirty="0"/>
              <a:t>			super();</a:t>
            </a:r>
            <a:br>
              <a:rPr lang="en-US" sz="3800" dirty="0"/>
            </a:br>
            <a:r>
              <a:rPr lang="en-US" sz="3800" dirty="0"/>
              <a:t>			</a:t>
            </a:r>
            <a:r>
              <a:rPr lang="en-US" sz="3800" b="1" dirty="0" err="1">
                <a:solidFill>
                  <a:srgbClr val="00B0F0"/>
                </a:solidFill>
              </a:rPr>
              <a:t>this.state</a:t>
            </a:r>
            <a:r>
              <a:rPr lang="en-US" sz="3800" b="1" dirty="0"/>
              <a:t> </a:t>
            </a:r>
            <a:r>
              <a:rPr lang="en-US" sz="3800" dirty="0"/>
              <a:t>= {</a:t>
            </a:r>
            <a:br>
              <a:rPr lang="en-US" sz="3800" dirty="0"/>
            </a:br>
            <a:r>
              <a:rPr lang="en-US" sz="3800" dirty="0"/>
              <a:t>				message: "</a:t>
            </a:r>
            <a:r>
              <a:rPr lang="en-US" sz="3800" dirty="0">
                <a:highlight>
                  <a:srgbClr val="FFFF00"/>
                </a:highlight>
              </a:rPr>
              <a:t>my friend !</a:t>
            </a:r>
            <a:r>
              <a:rPr lang="en-US" sz="3800" dirty="0"/>
              <a:t>"</a:t>
            </a:r>
            <a:br>
              <a:rPr lang="en-US" sz="3800" dirty="0"/>
            </a:br>
            <a:r>
              <a:rPr lang="en-US" sz="3800" dirty="0"/>
              <a:t>			};</a:t>
            </a:r>
            <a:br>
              <a:rPr lang="en-US" sz="3800" dirty="0"/>
            </a:br>
            <a:r>
              <a:rPr lang="en-US" sz="3800" dirty="0"/>
              <a:t>		}</a:t>
            </a:r>
            <a:br>
              <a:rPr lang="en-US" sz="3800" dirty="0"/>
            </a:br>
            <a:br>
              <a:rPr lang="en-US" sz="3800" dirty="0"/>
            </a:br>
            <a:r>
              <a:rPr lang="en-US" sz="3800" dirty="0"/>
              <a:t>		</a:t>
            </a:r>
            <a:r>
              <a:rPr lang="en-US" sz="3800" dirty="0">
                <a:solidFill>
                  <a:srgbClr val="00B0F0"/>
                </a:solidFill>
              </a:rPr>
              <a:t>render( ) </a:t>
            </a:r>
            <a:r>
              <a:rPr lang="en-US" sz="3800" dirty="0"/>
              <a:t>{</a:t>
            </a:r>
            <a:br>
              <a:rPr lang="en-US" sz="3800" dirty="0"/>
            </a:br>
            <a:r>
              <a:rPr lang="en-US" sz="3800" dirty="0"/>
              <a:t>			return &lt;h1&gt;</a:t>
            </a:r>
            <a:r>
              <a:rPr lang="en-US" sz="3800" dirty="0">
                <a:highlight>
                  <a:srgbClr val="FFFF00"/>
                </a:highlight>
              </a:rPr>
              <a:t>Hello</a:t>
            </a:r>
            <a:r>
              <a:rPr lang="en-US" sz="3800" dirty="0"/>
              <a:t> {</a:t>
            </a:r>
            <a:r>
              <a:rPr lang="en-US" sz="3800" b="1" dirty="0" err="1">
                <a:solidFill>
                  <a:srgbClr val="00B0F0"/>
                </a:solidFill>
              </a:rPr>
              <a:t>this.state</a:t>
            </a:r>
            <a:r>
              <a:rPr lang="en-US" sz="3800" dirty="0" err="1">
                <a:solidFill>
                  <a:srgbClr val="00B0F0"/>
                </a:solidFill>
              </a:rPr>
              <a:t>.message</a:t>
            </a:r>
            <a:r>
              <a:rPr lang="en-US" sz="3800" dirty="0"/>
              <a:t>}&lt;/h1&gt;;</a:t>
            </a:r>
            <a:br>
              <a:rPr lang="en-US" sz="3800" dirty="0"/>
            </a:br>
            <a:r>
              <a:rPr lang="en-US" sz="3800" dirty="0"/>
              <a:t>		}</a:t>
            </a:r>
            <a:br>
              <a:rPr lang="en-US" sz="3800" dirty="0"/>
            </a:br>
            <a:r>
              <a:rPr lang="en-US" sz="3800" dirty="0"/>
              <a:t>	}</a:t>
            </a:r>
            <a:br>
              <a:rPr lang="en-US" sz="3800" dirty="0"/>
            </a:br>
            <a:endParaRPr lang="en-US" sz="3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F57DA0-32E3-B245-93FB-FDE2B00B3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189" y="5956300"/>
            <a:ext cx="3517900" cy="711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04B2F1-BD08-FC4B-AEF4-3E07EEA03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8893" y="633482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160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4A2BFF-9BB3-A94B-A948-2FA759C0D2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110" y="186612"/>
            <a:ext cx="10588690" cy="6671388"/>
          </a:xfrm>
        </p:spPr>
        <p:txBody>
          <a:bodyPr>
            <a:normAutofit fontScale="40000" lnSpcReduction="20000"/>
          </a:bodyPr>
          <a:lstStyle/>
          <a:p>
            <a:pPr marL="180975" indent="0">
              <a:lnSpc>
                <a:spcPct val="120000"/>
              </a:lnSpc>
              <a:buNone/>
            </a:pPr>
            <a:r>
              <a:rPr lang="en-US" dirty="0"/>
              <a:t>	</a:t>
            </a:r>
            <a:r>
              <a:rPr lang="en-US" sz="3800" dirty="0"/>
              <a:t>class </a:t>
            </a:r>
            <a:r>
              <a:rPr lang="en-US" sz="3800" b="1" i="1" dirty="0" err="1">
                <a:solidFill>
                  <a:srgbClr val="00B0F0"/>
                </a:solidFill>
              </a:rPr>
              <a:t>W</a:t>
            </a:r>
            <a:r>
              <a:rPr lang="en-US" sz="3800" i="1" dirty="0" err="1">
                <a:solidFill>
                  <a:srgbClr val="00B0F0"/>
                </a:solidFill>
              </a:rPr>
              <a:t>elcome</a:t>
            </a:r>
            <a:r>
              <a:rPr lang="en-US" sz="3800" b="1" i="1" dirty="0" err="1">
                <a:solidFill>
                  <a:srgbClr val="00B0F0"/>
                </a:solidFill>
              </a:rPr>
              <a:t>Statefull</a:t>
            </a:r>
            <a:r>
              <a:rPr lang="en-US" sz="3800" dirty="0"/>
              <a:t> extends </a:t>
            </a:r>
            <a:r>
              <a:rPr lang="en-US" sz="3800" dirty="0" err="1"/>
              <a:t>React.Component</a:t>
            </a:r>
            <a:r>
              <a:rPr lang="en-US" sz="3800" dirty="0"/>
              <a:t> {</a:t>
            </a:r>
            <a:br>
              <a:rPr lang="en-US" sz="3800" dirty="0"/>
            </a:br>
            <a:br>
              <a:rPr lang="en-US" sz="3800" dirty="0"/>
            </a:br>
            <a:r>
              <a:rPr lang="en-US" sz="3800" dirty="0"/>
              <a:t>		constructor(){</a:t>
            </a:r>
            <a:br>
              <a:rPr lang="en-US" sz="3800" dirty="0"/>
            </a:br>
            <a:r>
              <a:rPr lang="en-US" sz="3800" dirty="0"/>
              <a:t>			super();</a:t>
            </a:r>
            <a:br>
              <a:rPr lang="en-US" sz="3800" dirty="0"/>
            </a:br>
            <a:r>
              <a:rPr lang="en-US" sz="3800" dirty="0"/>
              <a:t>			</a:t>
            </a:r>
            <a:r>
              <a:rPr lang="en-US" sz="3800" dirty="0" err="1">
                <a:solidFill>
                  <a:srgbClr val="00B0F0"/>
                </a:solidFill>
              </a:rPr>
              <a:t>this.state</a:t>
            </a:r>
            <a:r>
              <a:rPr lang="en-US" sz="3800" dirty="0">
                <a:solidFill>
                  <a:srgbClr val="00B0F0"/>
                </a:solidFill>
              </a:rPr>
              <a:t> </a:t>
            </a:r>
            <a:r>
              <a:rPr lang="en-US" sz="3800" dirty="0"/>
              <a:t>= {</a:t>
            </a:r>
            <a:br>
              <a:rPr lang="en-US" sz="3800" dirty="0"/>
            </a:br>
            <a:r>
              <a:rPr lang="en-US" sz="3800" dirty="0"/>
              <a:t>				message: "</a:t>
            </a:r>
            <a:r>
              <a:rPr lang="en-US" sz="3800" dirty="0">
                <a:solidFill>
                  <a:srgbClr val="00B0F0"/>
                </a:solidFill>
              </a:rPr>
              <a:t>my friend !</a:t>
            </a:r>
            <a:r>
              <a:rPr lang="en-US" sz="3800" dirty="0"/>
              <a:t>"</a:t>
            </a:r>
            <a:br>
              <a:rPr lang="en-US" sz="3800" dirty="0"/>
            </a:br>
            <a:r>
              <a:rPr lang="en-US" sz="3800" dirty="0"/>
              <a:t>			};</a:t>
            </a:r>
            <a:br>
              <a:rPr lang="en-US" sz="3800" dirty="0"/>
            </a:br>
            <a:r>
              <a:rPr lang="en-US" sz="3800" dirty="0"/>
              <a:t>			</a:t>
            </a:r>
            <a:r>
              <a:rPr lang="en-US" sz="3800" b="1" dirty="0" err="1">
                <a:highlight>
                  <a:srgbClr val="FFFF00"/>
                </a:highlight>
              </a:rPr>
              <a:t>this.updateMessage</a:t>
            </a:r>
            <a:r>
              <a:rPr lang="en-US" sz="3800" b="1" dirty="0">
                <a:highlight>
                  <a:srgbClr val="FFFF00"/>
                </a:highlight>
              </a:rPr>
              <a:t> = </a:t>
            </a:r>
            <a:r>
              <a:rPr lang="en-US" sz="3800" b="1" dirty="0" err="1">
                <a:highlight>
                  <a:srgbClr val="FFFF00"/>
                </a:highlight>
              </a:rPr>
              <a:t>this.updateMessage.</a:t>
            </a:r>
            <a:r>
              <a:rPr lang="en-US" sz="3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3800" b="1" dirty="0">
                <a:highlight>
                  <a:srgbClr val="FFFF00"/>
                </a:highlight>
              </a:rPr>
              <a:t>(</a:t>
            </a:r>
            <a:r>
              <a:rPr lang="en-US" sz="3800" b="1" i="1" dirty="0">
                <a:solidFill>
                  <a:srgbClr val="00B0F0"/>
                </a:solidFill>
                <a:highlight>
                  <a:srgbClr val="FFFF00"/>
                </a:highlight>
              </a:rPr>
              <a:t>this</a:t>
            </a:r>
            <a:r>
              <a:rPr lang="en-US" sz="3800" b="1" dirty="0">
                <a:highlight>
                  <a:srgbClr val="FFFF00"/>
                </a:highlight>
              </a:rPr>
              <a:t>);</a:t>
            </a:r>
            <a:br>
              <a:rPr lang="en-US" sz="3800" b="1" dirty="0"/>
            </a:br>
            <a:r>
              <a:rPr lang="en-US" sz="3800" b="1" dirty="0"/>
              <a:t>		</a:t>
            </a:r>
            <a:r>
              <a:rPr lang="en-US" sz="3800" dirty="0"/>
              <a:t>}</a:t>
            </a:r>
            <a:r>
              <a:rPr lang="en-US" sz="3800" b="1" dirty="0"/>
              <a:t> </a:t>
            </a:r>
          </a:p>
          <a:p>
            <a:pPr marL="180975" indent="0">
              <a:lnSpc>
                <a:spcPct val="120000"/>
              </a:lnSpc>
              <a:buNone/>
            </a:pPr>
            <a:endParaRPr lang="en-US" sz="3800" b="1" dirty="0"/>
          </a:p>
          <a:p>
            <a:pPr marL="180975" indent="0">
              <a:lnSpc>
                <a:spcPct val="120000"/>
              </a:lnSpc>
              <a:buNone/>
            </a:pPr>
            <a:r>
              <a:rPr lang="en-US" sz="3800" b="1" dirty="0"/>
              <a:t>		</a:t>
            </a:r>
            <a:r>
              <a:rPr lang="en-US" sz="3800" b="1" dirty="0" err="1">
                <a:highlight>
                  <a:srgbClr val="FFFF00"/>
                </a:highlight>
              </a:rPr>
              <a:t>updateMessage</a:t>
            </a:r>
            <a:r>
              <a:rPr lang="en-US" sz="3800" b="1" dirty="0">
                <a:highlight>
                  <a:srgbClr val="FFFF00"/>
                </a:highlight>
              </a:rPr>
              <a:t>( ) </a:t>
            </a:r>
            <a:r>
              <a:rPr lang="en-US" sz="3800" b="1" dirty="0"/>
              <a:t>{</a:t>
            </a:r>
            <a:br>
              <a:rPr lang="en-US" sz="3800" b="1" dirty="0"/>
            </a:br>
            <a:r>
              <a:rPr lang="en-US" sz="3800" b="1" dirty="0"/>
              <a:t>			</a:t>
            </a:r>
            <a:r>
              <a:rPr lang="en-US" sz="3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3800" b="1" dirty="0"/>
              <a:t>({</a:t>
            </a:r>
            <a:br>
              <a:rPr lang="en-US" sz="3800" b="1" dirty="0"/>
            </a:br>
            <a:r>
              <a:rPr lang="en-US" sz="3800" b="1" dirty="0"/>
              <a:t>				message: "</a:t>
            </a:r>
            <a:r>
              <a:rPr lang="en-US" sz="3800" b="1" dirty="0">
                <a:highlight>
                  <a:srgbClr val="FFFF00"/>
                </a:highlight>
              </a:rPr>
              <a:t>my friend (from </a:t>
            </a:r>
            <a:r>
              <a:rPr lang="en-US" sz="38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3800" b="1" dirty="0">
                <a:highlight>
                  <a:srgbClr val="FFFF00"/>
                </a:highlight>
              </a:rPr>
              <a:t> state)!</a:t>
            </a:r>
            <a:r>
              <a:rPr lang="en-US" sz="3800" b="1" dirty="0"/>
              <a:t>"</a:t>
            </a:r>
            <a:br>
              <a:rPr lang="en-US" sz="3800" b="1" dirty="0"/>
            </a:br>
            <a:r>
              <a:rPr lang="en-US" sz="3800" b="1" dirty="0"/>
              <a:t>			});</a:t>
            </a:r>
            <a:br>
              <a:rPr lang="en-US" sz="3800" b="1" dirty="0"/>
            </a:br>
            <a:r>
              <a:rPr lang="en-US" sz="3800" b="1" dirty="0"/>
              <a:t>		} </a:t>
            </a:r>
          </a:p>
          <a:p>
            <a:pPr marL="180975" indent="0">
              <a:lnSpc>
                <a:spcPct val="120000"/>
              </a:lnSpc>
              <a:buNone/>
            </a:pPr>
            <a:r>
              <a:rPr lang="en-US" sz="3800" b="1" dirty="0"/>
              <a:t>		</a:t>
            </a:r>
            <a:r>
              <a:rPr lang="en-US" sz="3800" dirty="0">
                <a:solidFill>
                  <a:srgbClr val="00B0F0"/>
                </a:solidFill>
              </a:rPr>
              <a:t>render( )</a:t>
            </a:r>
            <a:r>
              <a:rPr lang="en-US" sz="3800" dirty="0"/>
              <a:t> {</a:t>
            </a:r>
            <a:br>
              <a:rPr lang="en-US" sz="3800" dirty="0"/>
            </a:br>
            <a:r>
              <a:rPr lang="en-US" sz="3800" dirty="0"/>
              <a:t>			return (</a:t>
            </a:r>
            <a:br>
              <a:rPr lang="en-US" sz="3800" dirty="0"/>
            </a:br>
            <a:r>
              <a:rPr lang="en-US" sz="3800" dirty="0"/>
              <a:t>		    	&lt;div&gt;</a:t>
            </a:r>
            <a:br>
              <a:rPr lang="en-US" sz="3800" dirty="0"/>
            </a:br>
            <a:r>
              <a:rPr lang="en-US" sz="3800" dirty="0"/>
              <a:t>				&lt;h1&gt;Hello {</a:t>
            </a:r>
            <a:r>
              <a:rPr lang="en-US" sz="3800" dirty="0" err="1">
                <a:solidFill>
                  <a:srgbClr val="00B0F0"/>
                </a:solidFill>
              </a:rPr>
              <a:t>this.state.message</a:t>
            </a:r>
            <a:r>
              <a:rPr lang="en-US" sz="3800" dirty="0"/>
              <a:t>}!&lt;/h1&gt;</a:t>
            </a:r>
            <a:br>
              <a:rPr lang="en-US" sz="3800" dirty="0"/>
            </a:br>
            <a:r>
              <a:rPr lang="en-US" sz="3800" dirty="0"/>
              <a:t>				&lt;button </a:t>
            </a:r>
            <a:r>
              <a:rPr lang="en-US" sz="3800" b="1" dirty="0" err="1">
                <a:highlight>
                  <a:srgbClr val="FFFF00"/>
                </a:highlight>
              </a:rPr>
              <a:t>onClick</a:t>
            </a:r>
            <a:r>
              <a:rPr lang="en-US" sz="3800" b="1" dirty="0">
                <a:highlight>
                  <a:srgbClr val="FFFF00"/>
                </a:highlight>
              </a:rPr>
              <a:t>=</a:t>
            </a:r>
            <a:r>
              <a:rPr lang="en-US" sz="3800" b="1" dirty="0"/>
              <a:t>{</a:t>
            </a:r>
            <a:r>
              <a:rPr lang="en-US" sz="3800" b="1" dirty="0" err="1"/>
              <a:t>this.updateMessage</a:t>
            </a:r>
            <a:r>
              <a:rPr lang="en-US" sz="3800" b="1" dirty="0"/>
              <a:t>}</a:t>
            </a:r>
            <a:r>
              <a:rPr lang="en-US" sz="3800" dirty="0"/>
              <a:t>&gt;</a:t>
            </a:r>
            <a:r>
              <a:rPr lang="en-US" sz="3800" dirty="0">
                <a:highlight>
                  <a:srgbClr val="FFFF00"/>
                </a:highlight>
              </a:rPr>
              <a:t>Click me!&lt;/</a:t>
            </a:r>
            <a:r>
              <a:rPr lang="en-US" sz="3800" dirty="0"/>
              <a:t>button&gt;</a:t>
            </a:r>
            <a:br>
              <a:rPr lang="en-US" sz="3800" dirty="0"/>
            </a:br>
            <a:r>
              <a:rPr lang="en-US" sz="3800" dirty="0"/>
              <a:t>		    	&lt;/div&gt; </a:t>
            </a:r>
            <a:br>
              <a:rPr lang="en-US" sz="3800" dirty="0"/>
            </a:br>
            <a:r>
              <a:rPr lang="en-US" sz="3800" dirty="0"/>
              <a:t>			)</a:t>
            </a:r>
            <a:br>
              <a:rPr lang="en-US" sz="3800" dirty="0"/>
            </a:br>
            <a:r>
              <a:rPr lang="en-US" sz="3800" dirty="0"/>
              <a:t>		}</a:t>
            </a:r>
            <a:br>
              <a:rPr lang="en-US" sz="3800" dirty="0"/>
            </a:br>
            <a:r>
              <a:rPr lang="en-US" sz="3800" dirty="0"/>
              <a:t>	}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220A71-A3F2-6B49-971E-5B86CD9AD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533" y="5689385"/>
            <a:ext cx="6990443" cy="11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1602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0F9B4-15BD-F240-98FB-6AC059148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4b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5C9C3-8C53-4449-BB24-1BC1FDBA9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  <a:p>
            <a:endParaRPr lang="en-US" b="1" dirty="0"/>
          </a:p>
          <a:p>
            <a:pPr marL="0" indent="0" algn="ctr">
              <a:buNone/>
            </a:pPr>
            <a:r>
              <a:rPr lang="en-US" sz="4400" b="1" dirty="0"/>
              <a:t>How do we mutate data?</a:t>
            </a:r>
          </a:p>
          <a:p>
            <a:pPr marL="0" indent="0" algn="ctr">
              <a:buNone/>
            </a:pPr>
            <a:endParaRPr lang="en-US" sz="44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9F3938-CDEC-D847-8EB7-85E611CCA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3988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41945" y="1696711"/>
            <a:ext cx="10450055" cy="4789149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marL="127244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2"/>
                </a:solidFill>
              </a:rPr>
              <a:t>&lt;template&gt;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2"/>
                </a:solidFill>
              </a:rPr>
              <a:t>	&lt;div&gt;Hello  {{</a:t>
            </a:r>
            <a:r>
              <a:rPr lang="en-US" sz="2000" dirty="0">
                <a:solidFill>
                  <a:schemeClr val="tx1"/>
                </a:solidFill>
              </a:rPr>
              <a:t>message</a:t>
            </a:r>
            <a:r>
              <a:rPr lang="en-US" sz="2000" dirty="0">
                <a:solidFill>
                  <a:schemeClr val="accent2"/>
                </a:solidFill>
              </a:rPr>
              <a:t> }}&lt;/div&gt;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2"/>
                </a:solidFill>
              </a:rPr>
              <a:t>	&lt;button </a:t>
            </a:r>
            <a:r>
              <a:rPr lang="en-US" sz="2000" dirty="0">
                <a:solidFill>
                  <a:srgbClr val="00B050"/>
                </a:solidFill>
              </a:rPr>
              <a:t>@click</a:t>
            </a:r>
            <a:r>
              <a:rPr lang="en-US" sz="2000" dirty="0">
                <a:solidFill>
                  <a:schemeClr val="accent2"/>
                </a:solidFill>
              </a:rPr>
              <a:t>=“</a:t>
            </a:r>
            <a:r>
              <a:rPr lang="en-US" sz="2000" dirty="0" err="1">
                <a:solidFill>
                  <a:srgbClr val="00B050"/>
                </a:solidFill>
              </a:rPr>
              <a:t>changeMessage</a:t>
            </a:r>
            <a:r>
              <a:rPr lang="en-US" sz="2000" dirty="0">
                <a:solidFill>
                  <a:schemeClr val="accent2"/>
                </a:solidFill>
              </a:rPr>
              <a:t>”&gt;&lt;/button&gt;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accent2"/>
                </a:solidFill>
              </a:rPr>
              <a:t>&lt;/template&gt;</a:t>
            </a:r>
          </a:p>
          <a:p>
            <a:pPr marL="127244" indent="0">
              <a:spcBef>
                <a:spcPts val="0"/>
              </a:spcBef>
              <a:buNone/>
            </a:pPr>
            <a:endParaRPr lang="en-US" sz="2000" dirty="0">
              <a:solidFill>
                <a:schemeClr val="accent2"/>
              </a:solidFill>
            </a:endParaRPr>
          </a:p>
          <a:p>
            <a:pPr marL="127244" indent="0">
              <a:spcBef>
                <a:spcPts val="0"/>
              </a:spcBef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 marL="127244" indent="0">
              <a:spcBef>
                <a:spcPts val="0"/>
              </a:spcBef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export default {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 		name: ‘</a:t>
            </a:r>
            <a:r>
              <a:rPr lang="en-US" sz="2000" b="1" dirty="0">
                <a:solidFill>
                  <a:srgbClr val="00B050"/>
                </a:solidFill>
              </a:rPr>
              <a:t>welcome</a:t>
            </a:r>
            <a:r>
              <a:rPr lang="en-US" sz="2000" dirty="0">
                <a:solidFill>
                  <a:schemeClr val="tx1"/>
                </a:solidFill>
              </a:rPr>
              <a:t>’,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data ( ) {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	message: “Hello”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methods: {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	</a:t>
            </a:r>
            <a:r>
              <a:rPr lang="en-US" sz="2000" dirty="0" err="1">
                <a:solidFill>
                  <a:srgbClr val="00B050"/>
                </a:solidFill>
              </a:rPr>
              <a:t>changeMessage</a:t>
            </a:r>
            <a:r>
              <a:rPr lang="en-US" sz="2000" dirty="0">
                <a:solidFill>
                  <a:srgbClr val="00B050"/>
                </a:solidFill>
              </a:rPr>
              <a:t>( ) </a:t>
            </a:r>
            <a:r>
              <a:rPr lang="en-US" sz="2000" dirty="0">
                <a:solidFill>
                  <a:schemeClr val="tx1"/>
                </a:solidFill>
              </a:rPr>
              <a:t>{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		</a:t>
            </a:r>
            <a:r>
              <a:rPr lang="en-US" sz="2000" dirty="0" err="1">
                <a:solidFill>
                  <a:schemeClr val="tx1"/>
                </a:solidFill>
              </a:rPr>
              <a:t>this.message</a:t>
            </a:r>
            <a:r>
              <a:rPr lang="en-US" sz="2000" dirty="0">
                <a:solidFill>
                  <a:schemeClr val="tx1"/>
                </a:solidFill>
              </a:rPr>
              <a:t> = “Hello everybody !!!”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	} 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		},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>
                <a:solidFill>
                  <a:schemeClr val="tx1"/>
                </a:solidFill>
              </a:rPr>
              <a:t> }</a:t>
            </a:r>
          </a:p>
          <a:p>
            <a:pPr>
              <a:spcBef>
                <a:spcPts val="0"/>
              </a:spcBef>
              <a:buNone/>
            </a:pPr>
            <a:endParaRPr lang="en-US" sz="1400" dirty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None/>
            </a:pPr>
            <a:endParaRPr lang="en-US" sz="1400" i="1" dirty="0">
              <a:solidFill>
                <a:srgbClr val="92D050"/>
              </a:solidFill>
            </a:endParaRPr>
          </a:p>
          <a:p>
            <a:pPr algn="ctr">
              <a:spcBef>
                <a:spcPts val="0"/>
              </a:spcBef>
              <a:buNone/>
            </a:pPr>
            <a:endParaRPr lang="en-US" sz="1406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E1B9FE-E298-1542-927F-DDF9EE64A90E}"/>
              </a:ext>
            </a:extLst>
          </p:cNvPr>
          <p:cNvSpPr/>
          <p:nvPr/>
        </p:nvSpPr>
        <p:spPr>
          <a:xfrm>
            <a:off x="4982547" y="6176963"/>
            <a:ext cx="2612571" cy="68103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Hello everybody !!!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49BDA4-3806-F54F-B6C1-F572E898FF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064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FD8292-CABC-1140-8ACC-CD67F9788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575" y="1307152"/>
            <a:ext cx="9473390" cy="379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842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725D6-148A-7045-A4DF-752C6165B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98243-750B-1F4E-BD6D-6FB82883E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91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54312-334C-9A46-9F37-3EE780598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9A790-4C38-3B40-8A6A-42C3551F2F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4400" b="1" dirty="0"/>
              <a:t>2 way data binding</a:t>
            </a:r>
          </a:p>
        </p:txBody>
      </p:sp>
    </p:spTree>
    <p:extLst>
      <p:ext uri="{BB962C8B-B14F-4D97-AF65-F5344CB8AC3E}">
        <p14:creationId xmlns:p14="http://schemas.microsoft.com/office/powerpoint/2010/main" val="3608247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1a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>
                <a:solidFill>
                  <a:srgbClr val="00B0F0"/>
                </a:solidFill>
              </a:rPr>
              <a:t>Start application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023F0B-2C05-5543-B000-9CB916F9C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2817" y="588205"/>
            <a:ext cx="1244260" cy="87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86770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82241-0B5B-394A-B23A-22F83B231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612751-FB96-7A49-8F9F-7A68937325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255" y="1825625"/>
            <a:ext cx="773948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90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BFEDE-BAA5-F045-BFE2-2390596FE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4976A66-78AE-C243-A696-0B29D69725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85143" y="1027906"/>
            <a:ext cx="7416800" cy="524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480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80CC2-1753-CA48-9C55-0E16CE410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Pass the callback function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60CA3-B32F-5D4D-98CB-F6A3068F5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&lt;</a:t>
            </a:r>
            <a:r>
              <a:rPr lang="en-US" dirty="0" err="1"/>
              <a:t>ChildComponent</a:t>
            </a:r>
            <a:r>
              <a:rPr lang="en-US" dirty="0"/>
              <a:t> </a:t>
            </a:r>
            <a:r>
              <a:rPr lang="en-US" dirty="0" err="1"/>
              <a:t>changeColor</a:t>
            </a:r>
            <a:r>
              <a:rPr lang="en-US" dirty="0"/>
              <a:t>={</a:t>
            </a:r>
            <a:r>
              <a:rPr lang="en-US" dirty="0" err="1">
                <a:solidFill>
                  <a:srgbClr val="00B0F0"/>
                </a:solidFill>
              </a:rPr>
              <a:t>this.changeColor</a:t>
            </a:r>
            <a:r>
              <a:rPr lang="en-US" dirty="0"/>
              <a:t>} /&gt;</a:t>
            </a:r>
          </a:p>
        </p:txBody>
      </p:sp>
    </p:spTree>
    <p:extLst>
      <p:ext uri="{BB962C8B-B14F-4D97-AF65-F5344CB8AC3E}">
        <p14:creationId xmlns:p14="http://schemas.microsoft.com/office/powerpoint/2010/main" val="9876798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D2026-935A-9746-9491-0BCA03B06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The Child Component</a:t>
            </a:r>
            <a:br>
              <a:rPr lang="en-US" b="1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BE063B5-C912-D54E-A415-6AB408305C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24915" y="1231641"/>
            <a:ext cx="6768375" cy="524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22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95AEE-06FC-9744-933F-2AA6FB381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4506C-9C41-8C41-B3F2-437122E8D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2123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067EF-7133-994F-9D39-CE5882F21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Directive v-mod</a:t>
            </a:r>
            <a:r>
              <a:rPr lang="en-US" b="1" dirty="0"/>
              <a:t>el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FCDF23-6B40-5644-BFD4-303AA33840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0563" y="1449391"/>
            <a:ext cx="4967480" cy="5408609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D313C486-E610-DB4A-8F2E-12E743B77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4949115"/>
            <a:ext cx="25019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2534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725D6-148A-7045-A4DF-752C6165B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Components are like JavaScript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98243-750B-1F4E-BD6D-6FB82883E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7200" b="1" i="1" dirty="0" err="1">
                <a:solidFill>
                  <a:srgbClr val="00B050"/>
                </a:solidFill>
              </a:rPr>
              <a:t>fn</a:t>
            </a:r>
            <a:r>
              <a:rPr lang="en-US" sz="7200" b="1" i="1" dirty="0">
                <a:solidFill>
                  <a:srgbClr val="00B050"/>
                </a:solidFill>
              </a:rPr>
              <a:t>(d) = V</a:t>
            </a:r>
            <a:endParaRPr lang="en-US" sz="72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369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03792-A414-A645-9803-CB3726517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Start ReactJS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3ECAD-B90A-FF4F-A87F-C7DD3A034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		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ReactDOM.render</a:t>
            </a:r>
            <a:r>
              <a:rPr lang="en-US" dirty="0"/>
              <a:t>(</a:t>
            </a:r>
          </a:p>
          <a:p>
            <a:pPr marL="0" indent="0">
              <a:buNone/>
            </a:pPr>
            <a:r>
              <a:rPr lang="en-US" dirty="0"/>
              <a:t>			&lt;</a:t>
            </a:r>
            <a:r>
              <a:rPr lang="en-US" b="1" dirty="0">
                <a:solidFill>
                  <a:srgbClr val="00B0F0"/>
                </a:solidFill>
              </a:rPr>
              <a:t>Welcome</a:t>
            </a:r>
            <a:r>
              <a:rPr lang="en-US" dirty="0"/>
              <a:t> /&gt;,</a:t>
            </a:r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dirty="0" err="1"/>
              <a:t>document.getElementById</a:t>
            </a: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</a:rPr>
              <a:t>'root</a:t>
            </a:r>
            <a:r>
              <a:rPr lang="en-US" dirty="0"/>
              <a:t>’)</a:t>
            </a:r>
          </a:p>
          <a:p>
            <a:pPr marL="0" indent="0">
              <a:buNone/>
            </a:pPr>
            <a:r>
              <a:rPr lang="en-US" dirty="0"/>
              <a:t>		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&lt;div id="</a:t>
            </a:r>
            <a:r>
              <a:rPr lang="en-US" dirty="0">
                <a:solidFill>
                  <a:srgbClr val="FF0000"/>
                </a:solidFill>
              </a:rPr>
              <a:t>root</a:t>
            </a:r>
            <a:r>
              <a:rPr lang="en-US" dirty="0"/>
              <a:t>"&gt;&lt;/div&gt;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6C809D-8F4F-AD42-9FBC-02DB66A9A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0305" y="588205"/>
            <a:ext cx="1244260" cy="87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28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03792-A414-A645-9803-CB3726517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Start ReactJS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3ECAD-B90A-FF4F-A87F-C7DD3A034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		export class </a:t>
            </a:r>
            <a:r>
              <a:rPr lang="en-US" b="1" dirty="0">
                <a:solidFill>
                  <a:srgbClr val="00B0F0"/>
                </a:solidFill>
              </a:rPr>
              <a:t>Welcome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/>
              <a:t>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			</a:t>
            </a:r>
            <a:r>
              <a:rPr lang="en-US" dirty="0">
                <a:solidFill>
                  <a:srgbClr val="FFC000"/>
                </a:solidFill>
              </a:rPr>
              <a:t>render( ) </a:t>
            </a:r>
            <a:r>
              <a:rPr lang="en-US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 				return &lt;h1&gt;Hello&lt;/h1&gt;;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		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dirty="0"/>
              <a:t>		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dirty="0" err="1"/>
              <a:t>ReactDOM.render</a:t>
            </a:r>
            <a:r>
              <a:rPr lang="en-US" dirty="0"/>
              <a:t>(</a:t>
            </a:r>
          </a:p>
          <a:p>
            <a:pPr marL="0" indent="0">
              <a:buNone/>
            </a:pPr>
            <a:r>
              <a:rPr lang="en-US" dirty="0"/>
              <a:t>			&lt;</a:t>
            </a:r>
            <a:r>
              <a:rPr lang="en-US" b="1" dirty="0">
                <a:solidFill>
                  <a:srgbClr val="00B0F0"/>
                </a:solidFill>
              </a:rPr>
              <a:t>Welcome</a:t>
            </a:r>
            <a:r>
              <a:rPr lang="en-US" dirty="0"/>
              <a:t> /&gt;,</a:t>
            </a:r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 dirty="0" err="1"/>
              <a:t>document.getElementById</a:t>
            </a: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</a:rPr>
              <a:t>'root</a:t>
            </a:r>
            <a:r>
              <a:rPr lang="en-US" dirty="0"/>
              <a:t>’)</a:t>
            </a:r>
          </a:p>
          <a:p>
            <a:pPr marL="0" indent="0">
              <a:buNone/>
            </a:pPr>
            <a:r>
              <a:rPr lang="en-US" dirty="0"/>
              <a:t>		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		&lt;div id="</a:t>
            </a:r>
            <a:r>
              <a:rPr lang="en-US" dirty="0">
                <a:solidFill>
                  <a:srgbClr val="FF0000"/>
                </a:solidFill>
              </a:rPr>
              <a:t>root</a:t>
            </a:r>
            <a:r>
              <a:rPr lang="en-US" dirty="0"/>
              <a:t>"&gt;&lt;/div&gt;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76C809D-8F4F-AD42-9FBC-02DB66A9A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0305" y="588205"/>
            <a:ext cx="1244260" cy="8794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5BC28B6-047D-364C-902B-EC8A2458D573}"/>
              </a:ext>
            </a:extLst>
          </p:cNvPr>
          <p:cNvSpPr/>
          <p:nvPr/>
        </p:nvSpPr>
        <p:spPr>
          <a:xfrm>
            <a:off x="5750324" y="6176963"/>
            <a:ext cx="2547348" cy="7017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rgbClr val="FFFF00"/>
                </a:solidFill>
              </a:rPr>
              <a:t>Hello</a:t>
            </a:r>
          </a:p>
        </p:txBody>
      </p:sp>
    </p:spTree>
    <p:extLst>
      <p:ext uri="{BB962C8B-B14F-4D97-AF65-F5344CB8AC3E}">
        <p14:creationId xmlns:p14="http://schemas.microsoft.com/office/powerpoint/2010/main" val="3157839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1b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>
                <a:solidFill>
                  <a:srgbClr val="00B050"/>
                </a:solidFill>
              </a:rPr>
              <a:t>Start application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1AAE0-22C0-3340-9C1E-D59D9A197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312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8167D-F236-2B48-AFF5-07D99DD34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root </a:t>
            </a:r>
            <a:r>
              <a:rPr lang="en-US" b="1" dirty="0" err="1">
                <a:solidFill>
                  <a:srgbClr val="00B050"/>
                </a:solidFill>
              </a:rPr>
              <a:t>Vue</a:t>
            </a:r>
            <a:r>
              <a:rPr lang="en-US" b="1" dirty="0">
                <a:solidFill>
                  <a:srgbClr val="00B050"/>
                </a:solidFill>
              </a:rPr>
              <a:t>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B84B4-50F6-1D43-9EE7-F19719B77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200400" lvl="7" indent="0">
              <a:buNone/>
            </a:pPr>
            <a:r>
              <a:rPr lang="en-US" sz="3600" dirty="0" err="1"/>
              <a:t>var</a:t>
            </a:r>
            <a:r>
              <a:rPr lang="en-US" sz="3600" dirty="0"/>
              <a:t> app = </a:t>
            </a:r>
            <a:r>
              <a:rPr lang="en-US" sz="3600" b="1" dirty="0">
                <a:solidFill>
                  <a:srgbClr val="00B050"/>
                </a:solidFill>
              </a:rPr>
              <a:t>new</a:t>
            </a:r>
            <a:r>
              <a:rPr lang="en-US" sz="3600" dirty="0"/>
              <a:t> </a:t>
            </a:r>
            <a:r>
              <a:rPr lang="en-US" sz="3600" dirty="0" err="1"/>
              <a:t>Vue</a:t>
            </a:r>
            <a:r>
              <a:rPr lang="en-US" sz="3600" dirty="0"/>
              <a:t>({</a:t>
            </a:r>
          </a:p>
          <a:p>
            <a:pPr marL="3200400" lvl="7" indent="0">
              <a:buNone/>
            </a:pPr>
            <a:r>
              <a:rPr lang="en-US" sz="3600" dirty="0"/>
              <a:t>         ….</a:t>
            </a:r>
          </a:p>
          <a:p>
            <a:pPr marL="3200400" lvl="7" indent="0">
              <a:buNone/>
            </a:pPr>
            <a:r>
              <a:rPr lang="en-US" sz="3600" dirty="0"/>
              <a:t> })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926BCF-A630-4241-AF8D-95D574453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3044" y="750113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E9539-AE31-D247-92A4-3C7751CA2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Basics </a:t>
            </a:r>
            <a:r>
              <a:rPr lang="en-US" b="1" dirty="0" err="1">
                <a:solidFill>
                  <a:srgbClr val="00B050"/>
                </a:solidFill>
              </a:rPr>
              <a:t>Vue.js</a:t>
            </a:r>
            <a:endParaRPr lang="en-US" dirty="0"/>
          </a:p>
        </p:txBody>
      </p:sp>
      <p:pic>
        <p:nvPicPr>
          <p:cNvPr id="4" name="Content Placeholder 10">
            <a:extLst>
              <a:ext uri="{FF2B5EF4-FFF2-40B4-BE49-F238E27FC236}">
                <a16:creationId xmlns:a16="http://schemas.microsoft.com/office/drawing/2014/main" id="{EDBDF600-7381-D14F-A6D0-4763B3911F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0309" y="2175880"/>
            <a:ext cx="3481182" cy="3980656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12474E-9FFC-4641-BD14-D79061903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2155" y="5344361"/>
            <a:ext cx="1866900" cy="1054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08B540E-D397-8747-B663-5FD6E6BD8A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9027" y="691891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21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CBE5-6DEB-E74B-B13A-D10F8FE4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600" b="1" dirty="0"/>
              <a:t>2a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0296A-A0F9-6F4B-B564-75A744C1D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600" dirty="0"/>
              <a:t>Syntax Component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990879F-B87F-CF4C-B116-A570C05C9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0305" y="588205"/>
            <a:ext cx="1244260" cy="87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007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15573</TotalTime>
  <Words>461</Words>
  <Application>Microsoft Macintosh PowerPoint</Application>
  <PresentationFormat>Widescreen</PresentationFormat>
  <Paragraphs>248</Paragraphs>
  <Slides>36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Andale Mono</vt:lpstr>
      <vt:lpstr>Arial</vt:lpstr>
      <vt:lpstr>Calibri</vt:lpstr>
      <vt:lpstr>Calibri Light</vt:lpstr>
      <vt:lpstr>Helvetica Neue</vt:lpstr>
      <vt:lpstr>Mangal</vt:lpstr>
      <vt:lpstr>Wingdings</vt:lpstr>
      <vt:lpstr>Office Theme</vt:lpstr>
      <vt:lpstr>PowerPoint Presentation</vt:lpstr>
      <vt:lpstr>ReactJS versus Vue.js</vt:lpstr>
      <vt:lpstr>1a</vt:lpstr>
      <vt:lpstr>Start ReactJS</vt:lpstr>
      <vt:lpstr>Start ReactJS</vt:lpstr>
      <vt:lpstr>1b</vt:lpstr>
      <vt:lpstr>root Vue Instance</vt:lpstr>
      <vt:lpstr>Basics Vue.js</vt:lpstr>
      <vt:lpstr>2a</vt:lpstr>
      <vt:lpstr>Syntax ReactJS Component</vt:lpstr>
      <vt:lpstr>Syntax Component</vt:lpstr>
      <vt:lpstr>2b</vt:lpstr>
      <vt:lpstr>Syntax Component</vt:lpstr>
      <vt:lpstr>Components are like JavaScript functions</vt:lpstr>
      <vt:lpstr>3a</vt:lpstr>
      <vt:lpstr>ReactJS = pure Javascript</vt:lpstr>
      <vt:lpstr>ReactJS = pure Javascript</vt:lpstr>
      <vt:lpstr>3b</vt:lpstr>
      <vt:lpstr>Directive v-if</vt:lpstr>
      <vt:lpstr>Directive v-for</vt:lpstr>
      <vt:lpstr>4a</vt:lpstr>
      <vt:lpstr>Changing State ReactJS</vt:lpstr>
      <vt:lpstr>PowerPoint Presentation</vt:lpstr>
      <vt:lpstr>PowerPoint Presentation</vt:lpstr>
      <vt:lpstr>4b</vt:lpstr>
      <vt:lpstr>PowerPoint Presentation</vt:lpstr>
      <vt:lpstr>PowerPoint Presentation</vt:lpstr>
      <vt:lpstr>PowerPoint Presentation</vt:lpstr>
      <vt:lpstr>5</vt:lpstr>
      <vt:lpstr>PowerPoint Presentation</vt:lpstr>
      <vt:lpstr>PowerPoint Presentation</vt:lpstr>
      <vt:lpstr>Pass the callback function </vt:lpstr>
      <vt:lpstr>The Child Component </vt:lpstr>
      <vt:lpstr>PowerPoint Presentation</vt:lpstr>
      <vt:lpstr>Directive v-model</vt:lpstr>
      <vt:lpstr>Components are like JavaScript functions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Tesla’s Battery Range Calculator with Vue</dc:title>
  <dc:creator>Eijgermans, Peter</dc:creator>
  <cp:lastModifiedBy>Eijgermans, Peter</cp:lastModifiedBy>
  <cp:revision>236</cp:revision>
  <dcterms:created xsi:type="dcterms:W3CDTF">2018-10-28T14:47:35Z</dcterms:created>
  <dcterms:modified xsi:type="dcterms:W3CDTF">2019-02-05T21:19:42Z</dcterms:modified>
</cp:coreProperties>
</file>

<file path=docProps/thumbnail.jpeg>
</file>